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4" r:id="rId1"/>
  </p:sldMasterIdLst>
  <p:notesMasterIdLst>
    <p:notesMasterId r:id="rId42"/>
  </p:notesMasterIdLst>
  <p:sldIdLst>
    <p:sldId id="277" r:id="rId2"/>
    <p:sldId id="259" r:id="rId3"/>
    <p:sldId id="260" r:id="rId4"/>
    <p:sldId id="258" r:id="rId5"/>
    <p:sldId id="262" r:id="rId6"/>
    <p:sldId id="265" r:id="rId7"/>
    <p:sldId id="268" r:id="rId8"/>
    <p:sldId id="270" r:id="rId9"/>
    <p:sldId id="269" r:id="rId10"/>
    <p:sldId id="261" r:id="rId11"/>
    <p:sldId id="271" r:id="rId12"/>
    <p:sldId id="272" r:id="rId13"/>
    <p:sldId id="301" r:id="rId14"/>
    <p:sldId id="303" r:id="rId15"/>
    <p:sldId id="297" r:id="rId16"/>
    <p:sldId id="305" r:id="rId17"/>
    <p:sldId id="304" r:id="rId18"/>
    <p:sldId id="263" r:id="rId19"/>
    <p:sldId id="266" r:id="rId20"/>
    <p:sldId id="307" r:id="rId21"/>
    <p:sldId id="308" r:id="rId22"/>
    <p:sldId id="312" r:id="rId23"/>
    <p:sldId id="306" r:id="rId24"/>
    <p:sldId id="309" r:id="rId25"/>
    <p:sldId id="310" r:id="rId26"/>
    <p:sldId id="273" r:id="rId27"/>
    <p:sldId id="264" r:id="rId28"/>
    <p:sldId id="267" r:id="rId29"/>
    <p:sldId id="278" r:id="rId30"/>
    <p:sldId id="285" r:id="rId31"/>
    <p:sldId id="287" r:id="rId32"/>
    <p:sldId id="282" r:id="rId33"/>
    <p:sldId id="283" r:id="rId34"/>
    <p:sldId id="286" r:id="rId35"/>
    <p:sldId id="292" r:id="rId36"/>
    <p:sldId id="281" r:id="rId37"/>
    <p:sldId id="293" r:id="rId38"/>
    <p:sldId id="299" r:id="rId39"/>
    <p:sldId id="294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2D78F94-E4FE-4553-BB4F-4601CA8997E2}">
          <p14:sldIdLst>
            <p14:sldId id="277"/>
            <p14:sldId id="259"/>
            <p14:sldId id="260"/>
            <p14:sldId id="258"/>
          </p14:sldIdLst>
        </p14:section>
        <p14:section name="Life After College" id="{E21AD7D4-F0C7-42FA-9ADC-0E024BA6C238}">
          <p14:sldIdLst>
            <p14:sldId id="262"/>
            <p14:sldId id="265"/>
            <p14:sldId id="268"/>
            <p14:sldId id="270"/>
            <p14:sldId id="269"/>
            <p14:sldId id="261"/>
            <p14:sldId id="271"/>
            <p14:sldId id="272"/>
            <p14:sldId id="301"/>
            <p14:sldId id="303"/>
            <p14:sldId id="297"/>
            <p14:sldId id="305"/>
            <p14:sldId id="304"/>
          </p14:sldIdLst>
        </p14:section>
        <p14:section name="Starting Out Fresh" id="{5DA68342-EF0E-41EE-967D-B5A8EC195720}">
          <p14:sldIdLst>
            <p14:sldId id="263"/>
            <p14:sldId id="266"/>
            <p14:sldId id="307"/>
            <p14:sldId id="308"/>
            <p14:sldId id="312"/>
            <p14:sldId id="306"/>
            <p14:sldId id="309"/>
            <p14:sldId id="310"/>
            <p14:sldId id="273"/>
          </p14:sldIdLst>
        </p14:section>
        <p14:section name="Roughing It and Grit" id="{FF6A6998-24B7-41F6-BD59-203D287DB4B6}">
          <p14:sldIdLst>
            <p14:sldId id="264"/>
            <p14:sldId id="267"/>
            <p14:sldId id="278"/>
            <p14:sldId id="285"/>
            <p14:sldId id="287"/>
            <p14:sldId id="282"/>
            <p14:sldId id="283"/>
            <p14:sldId id="286"/>
            <p14:sldId id="292"/>
            <p14:sldId id="281"/>
            <p14:sldId id="293"/>
          </p14:sldIdLst>
        </p14:section>
        <p14:section name="Conclusion" id="{BBABCD7E-A09A-4C78-B7B0-CE499A5B9951}">
          <p14:sldIdLst>
            <p14:sldId id="299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0" autoAdjust="0"/>
    <p:restoredTop sz="80839" autoAdjust="0"/>
  </p:normalViewPr>
  <p:slideViewPr>
    <p:cSldViewPr>
      <p:cViewPr varScale="1">
        <p:scale>
          <a:sx n="55" d="100"/>
          <a:sy n="55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FCE4C-17BA-4E75-82D0-BE7CEC17D93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A4F9E-6F18-4E12-B415-48CABC7E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28bT5msnOAhUI6GMKHXYdA4AQjB0IBg&amp;url=https://en.wikipedia.org/wiki/International_student&amp;bvm=bv.129759880,d.cGc&amp;psig=AFQjCNEOMf6_ytgllecTGWMk1sdsDz2GqQ&amp;ust=147154939150584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im66zuMnOAhUL_WMKHaZkB_IQjB0IBg&amp;url=https://en.wikipedia.org/wiki/Transfer_admissions_in_the_United_States&amp;bvm=bv.129759880,d.cGc&amp;psig=AFQjCNGgatrTtK3tD9E2XUpLteza6mMmTQ&amp;ust=147155715938534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s-pbSu8nOAhUQzmMKHa_gCqgQjB0IBg&amp;url=https://en.wikipedia.org/wiki/Tiny_house_movement&amp;bvm=bv.129759880,d.cGc&amp;psig=AFQjCNHZmn3eb6uhzGSSpotRXADuKGAQAA&amp;ust=147155770348215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Q64rJw8nOAhWCMGMKHYF8CLAQjB0IBg&amp;url=http://www.telegraph.co.uk/men/active/10605263/Ueli-Steck-the-man-who-runs-up-mountains.html&amp;bvm=bv.129759880,d.cGc&amp;psig=AFQjCNE8kF0jQaOaBMLnZoL6swV2wKvfjQ&amp;ust=147156016527180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url?sa=i&amp;rct=j&amp;q=&amp;esrc=s&amp;source=images&amp;cd=&amp;cad=rja&amp;uact=8&amp;ved=0ahUKEwjq5JfIssvOAhVB2WMKHeY_D0oQjB0IBg&amp;url=http%3A%2F%2Fincolors.club%2Fcollectionkdwn-kids-bored-at-school.htm&amp;bvm=bv.129759880,d.cGc&amp;psig=AFQjCNGz6GdEi4Rh54hJOcCh1JgWKDe11A&amp;ust=1471624455946759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4jsP2tMvOAhUK12MKHfXvAaYQjB0IBg&amp;url=http%3A%2F%2Fcinema.theiapolis.com%2Fmovie-1MZC%2Ftrue-grit%2Fquotes%2F&amp;bvm=bv.129759880,d.cGc&amp;psig=AFQjCNEslxX2PAg59l18coA2jLKh4y1BEQ&amp;ust=1471625093851532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Q64rJw8nOAhWCMGMKHYF8CLAQjB0IBg&amp;url=http://www.telegraph.co.uk/men/active/10605263/Ueli-Steck-the-man-who-runs-up-mountains.html&amp;bvm=bv.129759880,d.cGc&amp;psig=AFQjCNE8kF0jQaOaBMLnZoL6swV2wKvfjQ&amp;ust=147156016527180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xztyxvMvOAhUU-GMKHdp0DccQjB0IBg&amp;url=https%3A%2F%2Fen.wikipedia.org%2Fwiki%2FRemarriage&amp;bvm=bv.129759880,d.cGc&amp;psig=AFQjCNFayNqvR9vtzI2T0rRTPH4xD-_U5w&amp;ust=1471627090289968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-na7Vv8vOAhUBXGMKHerYB1oQjB0IBg&amp;url=https%3A%2F%2Fcommons.wikimedia.org%2Fwiki%2FFile%3AThe_British_College_Students.jpg&amp;bvm=bv.129759880,d.cGc&amp;psig=AFQjCNEF7eT7o3fDvtohyPd3ZxahJU6Ypg&amp;ust=147162796531275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EqrrOqcnOAhVPz2MKHQ0bA_cQjB0IBg&amp;url=https://en.wikipedia.org/wiki/Occupational_stress&amp;bvm=bv.129759880,d.cGc&amp;psig=AFQjCNFSO2lRFDFODmqqMoBzcg85ECykbQ&amp;ust=147154990560844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upstockphotos.com/post/94180936841/waterstreet-coffee-bar-one-of-our-favorite-coffe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r>
              <a:rPr lang="en-US" dirty="0"/>
              <a:t>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</a:t>
            </a:r>
            <a:r>
              <a:rPr lang="en-US" baseline="0" dirty="0" smtClean="0"/>
              <a:t>1-2 </a:t>
            </a:r>
            <a:r>
              <a:rPr lang="en-US" baseline="0" dirty="0"/>
              <a:t>minutes</a:t>
            </a:r>
          </a:p>
          <a:p>
            <a:r>
              <a:rPr lang="en-US" dirty="0" smtClean="0"/>
              <a:t>Life after college (5-17):</a:t>
            </a:r>
            <a:r>
              <a:rPr lang="en-US" baseline="0" dirty="0" smtClean="0"/>
              <a:t> 10-15 </a:t>
            </a:r>
            <a:r>
              <a:rPr lang="en-US" baseline="0" dirty="0"/>
              <a:t>minutes</a:t>
            </a:r>
          </a:p>
          <a:p>
            <a:r>
              <a:rPr lang="en-US" baseline="0" dirty="0" smtClean="0"/>
              <a:t>Starting fresh (18-26): 15-20 minutes</a:t>
            </a:r>
            <a:endParaRPr lang="en-US" baseline="0" dirty="0"/>
          </a:p>
          <a:p>
            <a:r>
              <a:rPr lang="en-US" baseline="0" dirty="0" smtClean="0"/>
              <a:t>Roughing it/Grit (27-37): 15-20 </a:t>
            </a:r>
            <a:r>
              <a:rPr lang="en-US" baseline="0" dirty="0"/>
              <a:t>minutes</a:t>
            </a:r>
            <a:endParaRPr lang="en-US" dirty="0"/>
          </a:p>
          <a:p>
            <a:pPr marL="0" indent="0">
              <a:buNone/>
            </a:pPr>
            <a:r>
              <a:rPr lang="en-US" baseline="0" dirty="0" smtClean="0"/>
              <a:t>Wrap-up (38-40): </a:t>
            </a:r>
            <a:r>
              <a:rPr lang="en-US" baseline="0" dirty="0"/>
              <a:t>1-2 minutes</a:t>
            </a:r>
          </a:p>
          <a:p>
            <a:pPr marL="0" indent="0">
              <a:buNone/>
            </a:pPr>
            <a:r>
              <a:rPr lang="en-US" baseline="0" dirty="0" smtClean="0"/>
              <a:t>Total: 42-60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8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1-3 minutes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Image </a:t>
            </a:r>
            <a:r>
              <a:rPr lang="en-US" sz="1200" dirty="0" smtClean="0"/>
              <a:t>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9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unsplash.com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</a:t>
            </a:r>
            <a:r>
              <a:rPr 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(5-10 </a:t>
            </a:r>
            <a:r>
              <a:rPr lang="en-US" dirty="0" smtClean="0"/>
              <a:t>minutes for preparation; </a:t>
            </a:r>
            <a:r>
              <a:rPr lang="en-US" dirty="0" smtClean="0"/>
              <a:t>3-5 </a:t>
            </a:r>
            <a:r>
              <a:rPr lang="en-US" dirty="0" smtClean="0"/>
              <a:t>minutes to share)</a:t>
            </a:r>
          </a:p>
          <a:p>
            <a:r>
              <a:rPr lang="en-US" dirty="0" smtClean="0"/>
              <a:t>Groups of 3-4 would work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Instructor: “</a:t>
            </a:r>
            <a:r>
              <a:rPr lang="en-US" sz="1200" dirty="0" smtClean="0"/>
              <a:t>Consider taking pictures of the next few slides, prepared by actual homeowners – these </a:t>
            </a:r>
            <a:r>
              <a:rPr lang="en-US" sz="1200" b="1" dirty="0" smtClean="0"/>
              <a:t>tips</a:t>
            </a:r>
            <a:r>
              <a:rPr lang="en-US" sz="1200" dirty="0" smtClean="0"/>
              <a:t> will help you when you make that step</a:t>
            </a:r>
            <a:r>
              <a:rPr lang="en-US" sz="1200" dirty="0" smtClean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Image from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9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class of</a:t>
            </a:r>
            <a:r>
              <a:rPr lang="en-US" baseline="0" dirty="0" smtClean="0"/>
              <a:t> traditional undergraduate students, you could go through these sides really quickly (or skip)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a class of</a:t>
            </a:r>
            <a:r>
              <a:rPr lang="en-US" baseline="0" dirty="0" smtClean="0"/>
              <a:t> traditional undergraduate students, you could go through these sides really quickly (or skip)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7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a class of</a:t>
            </a:r>
            <a:r>
              <a:rPr lang="en-US" baseline="0" dirty="0" smtClean="0"/>
              <a:t> traditional undergraduate students, you could go through these sides really quickly (or skip)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0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pixabay.com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students keep a record each week of participation and homework grades—they will report self-scores at mid-term and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20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Images from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incolors.club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unsplash.com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2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from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cinema.theiapolis.com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6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www.telegraph.co.uk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u="none">
                <a:solidFill>
                  <a:srgbClr val="838787"/>
                </a:solidFill>
              </a:defRPr>
            </a:pPr>
            <a:r>
              <a:rPr lang="en-US" dirty="0" smtClean="0"/>
              <a:t>Click</a:t>
            </a:r>
            <a:r>
              <a:rPr lang="en-US" baseline="0" dirty="0" smtClean="0"/>
              <a:t> the screen to w</a:t>
            </a:r>
            <a:r>
              <a:rPr lang="en-US" dirty="0" smtClean="0"/>
              <a:t>atch this video.</a:t>
            </a:r>
          </a:p>
          <a:p>
            <a:pPr>
              <a:defRPr u="none">
                <a:solidFill>
                  <a:srgbClr val="838787"/>
                </a:solidFill>
              </a:defRPr>
            </a:pPr>
            <a:r>
              <a:rPr lang="en-US" sz="1200" dirty="0" smtClean="0"/>
              <a:t>https://www.ted.com/talks/angela_lee_duckworth_the_key_to_success_grit?language=en </a:t>
            </a:r>
          </a:p>
          <a:p>
            <a:pPr>
              <a:defRPr u="none">
                <a:solidFill>
                  <a:srgbClr val="838787"/>
                </a:solidFill>
              </a:defRPr>
            </a:pPr>
            <a:r>
              <a:rPr lang="en-US" sz="1200" dirty="0" smtClean="0"/>
              <a:t>Time: 6:12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9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5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resources have</a:t>
            </a:r>
            <a:r>
              <a:rPr lang="en-US" baseline="0" dirty="0"/>
              <a:t> information and examples for effective cover letters and resumes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Overview:</a:t>
            </a:r>
          </a:p>
          <a:p>
            <a:pPr marL="0" indent="0">
              <a:buNone/>
            </a:pPr>
            <a:r>
              <a:rPr lang="en-US" baseline="0" dirty="0" smtClean="0"/>
              <a:t>Intro (slides 1-4): 1-2 minutes</a:t>
            </a:r>
          </a:p>
          <a:p>
            <a:r>
              <a:rPr lang="en-US" dirty="0" smtClean="0"/>
              <a:t>Life after college (5-17):</a:t>
            </a:r>
            <a:r>
              <a:rPr lang="en-US" baseline="0" dirty="0" smtClean="0"/>
              <a:t> 10-15 minutes</a:t>
            </a:r>
          </a:p>
          <a:p>
            <a:r>
              <a:rPr lang="en-US" baseline="0" dirty="0" smtClean="0"/>
              <a:t>Starting fresh (18-26): 15-20 minutes</a:t>
            </a:r>
          </a:p>
          <a:p>
            <a:r>
              <a:rPr lang="en-US" baseline="0" dirty="0" smtClean="0"/>
              <a:t>Roughing it/Grit (27-37): 15-20 minutes</a:t>
            </a:r>
            <a:endParaRPr lang="en-US" dirty="0" smtClean="0"/>
          </a:p>
          <a:p>
            <a:pPr marL="0" indent="0">
              <a:buNone/>
            </a:pPr>
            <a:r>
              <a:rPr lang="en-US" baseline="0" dirty="0" smtClean="0"/>
              <a:t>Wrap-up (38-40): 1-2 minutes</a:t>
            </a:r>
          </a:p>
          <a:p>
            <a:pPr marL="0" indent="0">
              <a:buNone/>
            </a:pPr>
            <a:r>
              <a:rPr lang="en-US" baseline="0" dirty="0" smtClean="0"/>
              <a:t>Total: 42-60 minutes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2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commons.wikimedia.org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pixabay.com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Pairs,</a:t>
            </a:r>
            <a:r>
              <a:rPr lang="en-US" baseline="0" dirty="0" smtClean="0"/>
              <a:t> small groups, or whole class discussion</a:t>
            </a:r>
            <a:endParaRPr lang="en-US" dirty="0" smtClean="0"/>
          </a:p>
          <a:p>
            <a:r>
              <a:rPr lang="en-US" dirty="0" smtClean="0"/>
              <a:t>1-2 minutes</a:t>
            </a:r>
          </a:p>
          <a:p>
            <a:r>
              <a:rPr lang="en-US" dirty="0" smtClean="0"/>
              <a:t>Image</a:t>
            </a:r>
            <a:r>
              <a:rPr lang="en-US" baseline="0" dirty="0" smtClean="0"/>
              <a:t> </a:t>
            </a:r>
            <a:r>
              <a:rPr lang="en-US" baseline="0" dirty="0" smtClean="0"/>
              <a:t>from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4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1-2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smtClean="0"/>
              <a:t>1-3 </a:t>
            </a:r>
            <a:r>
              <a:rPr lang="en-US" dirty="0" smtClean="0"/>
              <a:t>minutes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1-2 minutes</a:t>
            </a:r>
          </a:p>
          <a:p>
            <a:r>
              <a:rPr lang="en-US" dirty="0" smtClean="0"/>
              <a:t>Images </a:t>
            </a:r>
            <a:r>
              <a:rPr lang="en-US" dirty="0" smtClean="0"/>
              <a:t>from unsplash.com, pixabay.com,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startupstockphotos.com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A4F9E-6F18-4E12-B415-48CABC7E1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30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3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4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33438" y="2044898"/>
            <a:ext cx="10525125" cy="91261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381000" y="5476875"/>
            <a:ext cx="11430000" cy="6072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19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381000" y="342919"/>
            <a:ext cx="10477500" cy="30001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5289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5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464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9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0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8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2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ngela_lee_duckworth_the_key_to_success_grit?language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ted.com/talks/angela_lee_duckworth_grit_the_power_of_passion_and_perseveranc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T9gB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uw_zxTXZnM" TargetMode="External"/><Relationship Id="rId3" Type="http://schemas.openxmlformats.org/officeDocument/2006/relationships/hyperlink" Target="http://acuff.me/hustle_rule1_grit/" TargetMode="External"/><Relationship Id="rId7" Type="http://schemas.openxmlformats.org/officeDocument/2006/relationships/hyperlink" Target="https://www.youtube.com/watch?v=R6uVr6lHTq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Ztc7c_eDds" TargetMode="External"/><Relationship Id="rId5" Type="http://schemas.openxmlformats.org/officeDocument/2006/relationships/hyperlink" Target="https://www.youtube.com/watch?v=kEbiQiwLx3I" TargetMode="External"/><Relationship Id="rId4" Type="http://schemas.openxmlformats.org/officeDocument/2006/relationships/hyperlink" Target="https://www.youtube.com/watch?v=8TQC987BSi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4751663" cy="4041648"/>
          </a:xfrm>
        </p:spPr>
        <p:txBody>
          <a:bodyPr>
            <a:normAutofit/>
          </a:bodyPr>
          <a:lstStyle/>
          <a:p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/>
              <a:t>Building a New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Starting Out</a:t>
            </a:r>
          </a:p>
        </p:txBody>
      </p:sp>
    </p:spTree>
    <p:extLst>
      <p:ext uri="{BB962C8B-B14F-4D97-AF65-F5344CB8AC3E}">
        <p14:creationId xmlns:p14="http://schemas.microsoft.com/office/powerpoint/2010/main" val="35078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086" y="0"/>
            <a:ext cx="5627914" cy="865414"/>
          </a:xfrm>
        </p:spPr>
        <p:txBody>
          <a:bodyPr>
            <a:normAutofit/>
          </a:bodyPr>
          <a:lstStyle/>
          <a:p>
            <a:r>
              <a:rPr lang="en-US" dirty="0"/>
              <a:t>Building a new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4086" y="979714"/>
            <a:ext cx="5372100" cy="1796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will be building a new life for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yourself,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might be very different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from your current life.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6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58" y="365760"/>
            <a:ext cx="4632148" cy="1325562"/>
          </a:xfrm>
        </p:spPr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558" y="1828800"/>
            <a:ext cx="4343399" cy="435133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worries you about life after graduation</a:t>
            </a:r>
            <a:r>
              <a:rPr lang="en-US" sz="2800" dirty="0"/>
              <a:t>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05" y="1175657"/>
            <a:ext cx="5942820" cy="5004480"/>
          </a:xfrm>
        </p:spPr>
      </p:pic>
    </p:spTree>
    <p:extLst>
      <p:ext uri="{BB962C8B-B14F-4D97-AF65-F5344CB8AC3E}">
        <p14:creationId xmlns:p14="http://schemas.microsoft.com/office/powerpoint/2010/main" val="4803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70" y="365760"/>
            <a:ext cx="5484441" cy="1325562"/>
          </a:xfrm>
        </p:spPr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1969" y="1845128"/>
            <a:ext cx="5120642" cy="38695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are you looking forward to about life after graduation?</a:t>
            </a:r>
            <a:endParaRPr lang="en-US" sz="2400" dirty="0"/>
          </a:p>
          <a:p>
            <a:r>
              <a:rPr lang="en-US" sz="2400" dirty="0" smtClean="0"/>
              <a:t>Yes</a:t>
            </a:r>
            <a:r>
              <a:rPr lang="en-US" sz="2400" dirty="0"/>
              <a:t>, change can be hard, but it can be great, too!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682836"/>
          </a:xfrm>
        </p:spPr>
        <p:txBody>
          <a:bodyPr>
            <a:normAutofit/>
          </a:bodyPr>
          <a:lstStyle/>
          <a:p>
            <a:r>
              <a:rPr lang="en-US" sz="3200" dirty="0"/>
              <a:t>Write down, in as much detail as you’d like, what you’d like your life to be like </a:t>
            </a:r>
            <a:r>
              <a:rPr lang="en-US" sz="3200" b="1" dirty="0"/>
              <a:t>after </a:t>
            </a:r>
            <a:r>
              <a:rPr lang="en-US" sz="3200" b="1" dirty="0" smtClean="0"/>
              <a:t>college</a:t>
            </a: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/>
              <a:t>Who will you work for? </a:t>
            </a:r>
          </a:p>
          <a:p>
            <a:r>
              <a:rPr lang="en-US" sz="3200" dirty="0"/>
              <a:t>Where will you live? </a:t>
            </a:r>
          </a:p>
          <a:p>
            <a:r>
              <a:rPr lang="en-US" sz="3200" dirty="0"/>
              <a:t>How much </a:t>
            </a:r>
            <a:r>
              <a:rPr lang="en-US" sz="3200" dirty="0" smtClean="0"/>
              <a:t>money will you earn? </a:t>
            </a:r>
            <a:endParaRPr lang="en-US" sz="3200" dirty="0"/>
          </a:p>
          <a:p>
            <a:r>
              <a:rPr lang="en-US" sz="3200" dirty="0"/>
              <a:t>Will you be married?</a:t>
            </a:r>
          </a:p>
          <a:p>
            <a:r>
              <a:rPr lang="en-US" sz="3200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386" y="365760"/>
            <a:ext cx="1877784" cy="1325562"/>
          </a:xfrm>
        </p:spPr>
        <p:txBody>
          <a:bodyPr/>
          <a:lstStyle/>
          <a:p>
            <a:r>
              <a:rPr lang="en-US" dirty="0"/>
              <a:t>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3771" y="2008414"/>
            <a:ext cx="4523013" cy="1224643"/>
          </a:xfrm>
        </p:spPr>
        <p:txBody>
          <a:bodyPr>
            <a:normAutofit/>
          </a:bodyPr>
          <a:lstStyle/>
          <a:p>
            <a:r>
              <a:rPr lang="en-US" sz="2400" dirty="0"/>
              <a:t>What will your life be like?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91" y="3482884"/>
            <a:ext cx="4707110" cy="313631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6" y="3482884"/>
            <a:ext cx="4723039" cy="3136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91" y="96746"/>
            <a:ext cx="4707110" cy="31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886"/>
            <a:ext cx="12192000" cy="74248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2857" y="1665514"/>
            <a:ext cx="8409214" cy="4514623"/>
          </a:xfrm>
        </p:spPr>
        <p:txBody>
          <a:bodyPr numCol="1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Life after college might seem very appealing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might be easy to want it to come too soon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That said, let’s think about now, too!</a:t>
            </a:r>
          </a:p>
        </p:txBody>
      </p:sp>
    </p:spTree>
    <p:extLst>
      <p:ext uri="{BB962C8B-B14F-4D97-AF65-F5344CB8AC3E}">
        <p14:creationId xmlns:p14="http://schemas.microsoft.com/office/powerpoint/2010/main" val="29182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2" y="365760"/>
            <a:ext cx="10058400" cy="1325562"/>
          </a:xfrm>
        </p:spPr>
        <p:txBody>
          <a:bodyPr/>
          <a:lstStyle/>
          <a:p>
            <a:r>
              <a:rPr lang="en-US" dirty="0"/>
              <a:t>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112" y="1828800"/>
            <a:ext cx="4846320" cy="13389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Write down, in as much detail as you’d like, what you’d like your life to be like </a:t>
            </a:r>
            <a:r>
              <a:rPr lang="en-US" sz="2600" b="1" dirty="0"/>
              <a:t>now</a:t>
            </a:r>
            <a:endParaRPr lang="en-US" sz="26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Where do you want to live? </a:t>
            </a:r>
          </a:p>
          <a:p>
            <a:r>
              <a:rPr lang="en-US" sz="2800" dirty="0"/>
              <a:t>With whom?</a:t>
            </a:r>
          </a:p>
          <a:p>
            <a:r>
              <a:rPr lang="en-US" sz="2800" dirty="0"/>
              <a:t>What grades do you hope to earn?  </a:t>
            </a:r>
          </a:p>
          <a:p>
            <a:r>
              <a:rPr lang="en-US" sz="2800" dirty="0"/>
              <a:t>What clubs might you like to join?</a:t>
            </a:r>
          </a:p>
          <a:p>
            <a:r>
              <a:rPr lang="en-US" sz="2800" dirty="0"/>
              <a:t>What can you do </a:t>
            </a:r>
            <a:r>
              <a:rPr lang="en-US" sz="2800" i="1" dirty="0"/>
              <a:t>now</a:t>
            </a:r>
            <a:r>
              <a:rPr lang="en-US" sz="2800" dirty="0"/>
              <a:t> to prepare for life post-college?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3425544"/>
            <a:ext cx="4846320" cy="32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571" y="496389"/>
            <a:ext cx="2966575" cy="1348740"/>
          </a:xfrm>
        </p:spPr>
        <p:txBody>
          <a:bodyPr/>
          <a:lstStyle/>
          <a:p>
            <a:r>
              <a:rPr lang="en-US" dirty="0"/>
              <a:t>Take-away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0229" y="1959429"/>
            <a:ext cx="2933917" cy="4898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/>
              <a:t>things that you do now will have a big effect on what happens later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430"/>
            <a:ext cx="8245929" cy="5251799"/>
          </a:xfrm>
        </p:spPr>
      </p:pic>
    </p:spTree>
    <p:extLst>
      <p:ext uri="{BB962C8B-B14F-4D97-AF65-F5344CB8AC3E}">
        <p14:creationId xmlns:p14="http://schemas.microsoft.com/office/powerpoint/2010/main" val="10669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out fresh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9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5637" y="360317"/>
            <a:ext cx="9692640" cy="875211"/>
          </a:xfrm>
        </p:spPr>
        <p:txBody>
          <a:bodyPr/>
          <a:lstStyle/>
          <a:p>
            <a:pPr algn="ctr"/>
            <a:r>
              <a:rPr lang="en-US" dirty="0"/>
              <a:t>Finding a Place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28800" y="1213757"/>
            <a:ext cx="8066315" cy="1469571"/>
          </a:xfrm>
        </p:spPr>
        <p:txBody>
          <a:bodyPr>
            <a:normAutofit fontScale="62500" lnSpcReduction="20000"/>
          </a:bodyPr>
          <a:lstStyle/>
          <a:p>
            <a:endParaRPr lang="en-US" sz="2400" dirty="0"/>
          </a:p>
          <a:p>
            <a:pPr algn="ctr"/>
            <a:r>
              <a:rPr lang="en-US" sz="3600" dirty="0"/>
              <a:t>Eventually, you’ll graduate, get a job, and have to move</a:t>
            </a:r>
          </a:p>
          <a:p>
            <a:pPr algn="ctr"/>
            <a:r>
              <a:rPr lang="en-US" sz="3600" dirty="0" smtClean="0"/>
              <a:t>Will </a:t>
            </a:r>
            <a:r>
              <a:rPr lang="en-US" sz="3600" dirty="0"/>
              <a:t>you be ready to find and finance a place?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8" y="2683328"/>
            <a:ext cx="6049937" cy="4031025"/>
          </a:xfrm>
        </p:spPr>
      </p:pic>
    </p:spTree>
    <p:extLst>
      <p:ext uri="{BB962C8B-B14F-4D97-AF65-F5344CB8AC3E}">
        <p14:creationId xmlns:p14="http://schemas.microsoft.com/office/powerpoint/2010/main" val="41480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Before coming to class, complete the following: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Strengthen your resume – as much or as little as you want.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Answer the question “Tell me about yourself” to 3-5 different people from different areas of your life (family, friends, roommates, colleagues, etc.)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Give yourself a grade for </a:t>
            </a:r>
            <a:r>
              <a:rPr lang="en-US" sz="2800" b="1" dirty="0" smtClean="0"/>
              <a:t>completion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b="1" dirty="0"/>
              <a:t>effort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43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94814" y="1992086"/>
            <a:ext cx="3754919" cy="46521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</a:t>
            </a:r>
            <a:r>
              <a:rPr lang="en-US" sz="2800" dirty="0"/>
              <a:t>realize that this isn’t happening right away, but knowing a few tips can help you when the time comes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1992086"/>
            <a:ext cx="6096000" cy="16803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We’re going to work </a:t>
            </a:r>
            <a:r>
              <a:rPr lang="en-US" sz="2800" dirty="0"/>
              <a:t>together to learn more about </a:t>
            </a:r>
            <a:r>
              <a:rPr lang="en-US" sz="2800" dirty="0" smtClean="0"/>
              <a:t>the </a:t>
            </a:r>
            <a:r>
              <a:rPr lang="en-US" sz="2800" dirty="0"/>
              <a:t>home buying </a:t>
            </a:r>
            <a:r>
              <a:rPr lang="en-US" sz="2800" dirty="0" smtClean="0"/>
              <a:t>process</a:t>
            </a:r>
            <a:r>
              <a:rPr lang="en-US" dirty="0" smtClean="0"/>
              <a:t>. 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672387"/>
            <a:ext cx="6096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4287" y="1828800"/>
            <a:ext cx="2612570" cy="3229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99" y="365760"/>
            <a:ext cx="10560813" cy="1325562"/>
          </a:xfrm>
        </p:spPr>
        <p:txBody>
          <a:bodyPr/>
          <a:lstStyle/>
          <a:p>
            <a:r>
              <a:rPr lang="en-US" dirty="0"/>
              <a:t>Group </a:t>
            </a: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828800"/>
            <a:ext cx="7770585" cy="4351337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/>
              <a:t>Research </a:t>
            </a:r>
            <a:r>
              <a:rPr lang="en-US" sz="2400" dirty="0"/>
              <a:t>the home buying process online (Recommended: Realtor.com videos)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Use the board to illustrate the home buying </a:t>
            </a:r>
            <a:r>
              <a:rPr lang="en-US" sz="2400" dirty="0" smtClean="0"/>
              <a:t>process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/>
              <a:t>Share with the class. In </a:t>
            </a:r>
            <a:r>
              <a:rPr lang="en-US" sz="2400" dirty="0"/>
              <a:t>your presentation, address the following questions: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What is the </a:t>
            </a:r>
            <a:r>
              <a:rPr lang="en-US" sz="2400" b="1" dirty="0"/>
              <a:t>general outline of the process</a:t>
            </a:r>
            <a:r>
              <a:rPr lang="en-US" sz="2400" dirty="0"/>
              <a:t>?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What are a few </a:t>
            </a:r>
            <a:r>
              <a:rPr lang="en-US" sz="2400" b="1" dirty="0"/>
              <a:t>important details</a:t>
            </a:r>
            <a:r>
              <a:rPr lang="en-US" sz="2400" dirty="0"/>
              <a:t>?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How can we learn more?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2000" dirty="0"/>
          </a:p>
          <a:p>
            <a:pPr marL="617220" lvl="1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64287" y="1982607"/>
            <a:ext cx="2612572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Each person must contribute to the </a:t>
            </a:r>
            <a:r>
              <a:rPr lang="en-US" sz="2200" dirty="0" smtClean="0"/>
              <a:t>presentation: </a:t>
            </a:r>
            <a:endParaRPr lang="en-US" sz="2200" dirty="0"/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Research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Drawing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Writing</a:t>
            </a:r>
          </a:p>
          <a:p>
            <a:pPr marL="61722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65760"/>
            <a:ext cx="2450631" cy="132556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099" y="1931770"/>
            <a:ext cx="3412671" cy="4640739"/>
          </a:xfrm>
        </p:spPr>
        <p:txBody>
          <a:bodyPr numCol="1">
            <a:normAutofit/>
          </a:bodyPr>
          <a:lstStyle/>
          <a:p>
            <a:r>
              <a:rPr lang="en-US" sz="2400" dirty="0"/>
              <a:t>Great work!  </a:t>
            </a:r>
          </a:p>
          <a:p>
            <a:r>
              <a:rPr lang="en-US" sz="2400" dirty="0"/>
              <a:t>You won’t need to know these things right away, but when you do we hope that you’ll be prepared.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6105"/>
            <a:ext cx="6035675" cy="4021268"/>
          </a:xfrm>
        </p:spPr>
      </p:pic>
    </p:spTree>
    <p:extLst>
      <p:ext uri="{BB962C8B-B14F-4D97-AF65-F5344CB8AC3E}">
        <p14:creationId xmlns:p14="http://schemas.microsoft.com/office/powerpoint/2010/main" val="2057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1.  Establish Credit Worthiness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a loan you can qualify for, and make timely payments.</a:t>
            </a:r>
          </a:p>
          <a:p>
            <a:r>
              <a:rPr lang="en-US" sz="2400" dirty="0"/>
              <a:t>Get a credit card and use it sparingly. Pay the card off each month.</a:t>
            </a:r>
          </a:p>
          <a:p>
            <a:r>
              <a:rPr lang="en-US" sz="2400" dirty="0"/>
              <a:t>Gradually request increases in your credit limit while resisting the temptation to utilize it.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Determine your credit score and monitor it routinely.</a:t>
            </a:r>
          </a:p>
          <a:p>
            <a:r>
              <a:rPr lang="en-US" sz="2400" dirty="0"/>
              <a:t>Learn the way a credit score is determined and make a plan to implement positive changes and replace poor habits.</a:t>
            </a:r>
          </a:p>
          <a:p>
            <a:r>
              <a:rPr lang="en-US" sz="2400" dirty="0"/>
              <a:t>Master the difference between needs and wants.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41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2.  Become Familiar with 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Mortgage requirements and determine what you can qualify for.</a:t>
            </a:r>
          </a:p>
          <a:p>
            <a:r>
              <a:rPr lang="en-US" sz="2400" dirty="0"/>
              <a:t>Learn about the sales and purchase process.</a:t>
            </a:r>
          </a:p>
          <a:p>
            <a:r>
              <a:rPr lang="en-US" sz="2400" dirty="0"/>
              <a:t>Become acquainted with real estate language and terms.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Learn about Inspections and property assessment.</a:t>
            </a:r>
          </a:p>
          <a:p>
            <a:r>
              <a:rPr lang="en-US" sz="2400" dirty="0"/>
              <a:t>Learn about the planning rules and process in your area.</a:t>
            </a:r>
          </a:p>
          <a:p>
            <a:r>
              <a:rPr lang="en-US" sz="2400" dirty="0"/>
              <a:t>Become acquainted with property insurance and real estate taxes, HOA and Condo fees and assessments.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43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a Home</a:t>
            </a:r>
            <a:br>
              <a:rPr lang="en-US" dirty="0"/>
            </a:br>
            <a:r>
              <a:rPr lang="en-US" dirty="0"/>
              <a:t>3.  Become Market Savvy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Monitor the market that you will be looking for a home in and determine the following:</a:t>
            </a:r>
          </a:p>
          <a:p>
            <a:pPr marL="228600" indent="-228600"/>
            <a:r>
              <a:rPr lang="en-US" sz="2400" dirty="0"/>
              <a:t>Average Sales Price per square foot.</a:t>
            </a:r>
          </a:p>
          <a:p>
            <a:pPr marL="228600" indent="-228600"/>
            <a:r>
              <a:rPr lang="en-US" sz="2400" dirty="0"/>
              <a:t>Average Market Time.</a:t>
            </a:r>
          </a:p>
          <a:p>
            <a:pPr marL="228600" indent="-228600"/>
            <a:r>
              <a:rPr lang="en-US" sz="2400" dirty="0"/>
              <a:t>Percentage of Asking Price.</a:t>
            </a:r>
          </a:p>
          <a:p>
            <a:pPr marL="228600" indent="-228600"/>
            <a:r>
              <a:rPr lang="en-US" sz="2400" dirty="0"/>
              <a:t>Available inventory.</a:t>
            </a:r>
          </a:p>
          <a:p>
            <a:pPr marL="228600" indent="-228600"/>
            <a:r>
              <a:rPr lang="en-US" sz="2400" dirty="0"/>
              <a:t>Market Conditions (Buyer or Sellers Market)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610819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Determine what features are desirable in the market that you are going to buy into.</a:t>
            </a:r>
          </a:p>
          <a:p>
            <a:r>
              <a:rPr lang="en-US" sz="2400" dirty="0"/>
              <a:t>Become familiar with the submarkets that are desirable and which areas have higher sales prices due to there location or amenities.</a:t>
            </a:r>
          </a:p>
        </p:txBody>
      </p:sp>
    </p:spTree>
    <p:extLst>
      <p:ext uri="{BB962C8B-B14F-4D97-AF65-F5344CB8AC3E}">
        <p14:creationId xmlns:p14="http://schemas.microsoft.com/office/powerpoint/2010/main" val="4276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w Cen MT" panose="020B0602020104020603" pitchFamily="34" charset="0"/>
              </a:rPr>
              <a:t>Goal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841557" cy="43513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Moving to a new place is a clean slate, which can be a great opportunity (think </a:t>
            </a:r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The Dark Knight Rises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Your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future is in your hands.  What will you make of it? </a:t>
            </a:r>
          </a:p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We’ll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come back to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goal-setting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next class</a:t>
            </a:r>
          </a:p>
        </p:txBody>
      </p:sp>
    </p:spTree>
    <p:extLst>
      <p:ext uri="{BB962C8B-B14F-4D97-AF65-F5344CB8AC3E}">
        <p14:creationId xmlns:p14="http://schemas.microsoft.com/office/powerpoint/2010/main" val="178843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“Roughing it” and Grit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12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5453743" cy="1325562"/>
          </a:xfrm>
        </p:spPr>
        <p:txBody>
          <a:bodyPr/>
          <a:lstStyle/>
          <a:p>
            <a:r>
              <a:rPr lang="en-US" dirty="0"/>
              <a:t>Be Persistent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1"/>
            <a:ext cx="5285232" cy="179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Don’t worry if things aren’t easy all at once – sometimes we need to work hard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 things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for a long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6196" y="3918857"/>
            <a:ext cx="4971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Sometimes, just doing the thing that needs to be done –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especially when we don’t want to do it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is what will make us successful in the long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r="1311"/>
          <a:stretch/>
        </p:blipFill>
        <p:spPr>
          <a:xfrm>
            <a:off x="6096000" y="0"/>
            <a:ext cx="5187043" cy="3710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5179"/>
          <a:stretch/>
        </p:blipFill>
        <p:spPr>
          <a:xfrm>
            <a:off x="0" y="3710982"/>
            <a:ext cx="6096000" cy="31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8796528" cy="4351337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sz="2400" dirty="0"/>
              <a:t>Angela Duckworth has called this sort of </a:t>
            </a:r>
            <a:r>
              <a:rPr lang="en-US" sz="2400" dirty="0" smtClean="0"/>
              <a:t>persistence </a:t>
            </a:r>
          </a:p>
          <a:p>
            <a:pPr marL="0" indent="0" algn="ctr">
              <a:buNone/>
            </a:pPr>
            <a:r>
              <a:rPr lang="en-US" sz="9600" dirty="0" smtClean="0">
                <a:latin typeface="Arial Black" panose="020B0A04020102020204" pitchFamily="34" charset="0"/>
              </a:rPr>
              <a:t>grit</a:t>
            </a:r>
            <a:endParaRPr lang="en-US" sz="9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4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What did we go over last class? 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Sell </a:t>
            </a:r>
            <a:r>
              <a:rPr lang="en-US" sz="2800" dirty="0"/>
              <a:t>Your Skills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/>
              <a:t>The power and importance of a strong resume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/>
              <a:t>Sharpening </a:t>
            </a:r>
            <a:r>
              <a:rPr lang="en-US" sz="2800" dirty="0"/>
              <a:t>your interviewing skills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5446" y="365760"/>
            <a:ext cx="3718340" cy="1325562"/>
          </a:xfrm>
        </p:spPr>
        <p:txBody>
          <a:bodyPr/>
          <a:lstStyle/>
          <a:p>
            <a:pPr algn="ctr"/>
            <a:r>
              <a:rPr lang="en-US" dirty="0" smtClean="0"/>
              <a:t>Grit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445" y="1812472"/>
            <a:ext cx="3718341" cy="4351337"/>
          </a:xfrm>
        </p:spPr>
        <p:txBody>
          <a:bodyPr/>
          <a:lstStyle/>
          <a:p>
            <a:r>
              <a:rPr lang="en-US" sz="2800" dirty="0"/>
              <a:t>“Grit” isn’t about wearing spurs, nor is it about food down south.  </a:t>
            </a:r>
          </a:p>
          <a:p>
            <a:r>
              <a:rPr lang="en-US" sz="2800" dirty="0"/>
              <a:t>It’s about doing something difficult, on purpose, usually over a significant period of time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8294"/>
          <a:stretch/>
        </p:blipFill>
        <p:spPr>
          <a:xfrm>
            <a:off x="4359729" y="1"/>
            <a:ext cx="8202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7222" cy="7070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016" y="365759"/>
            <a:ext cx="5502729" cy="1201783"/>
          </a:xfrm>
        </p:spPr>
        <p:txBody>
          <a:bodyPr/>
          <a:lstStyle/>
          <a:p>
            <a:pPr algn="ctr"/>
            <a:r>
              <a:rPr lang="en-US" dirty="0" smtClean="0"/>
              <a:t>Grit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7016" y="1691322"/>
            <a:ext cx="5502728" cy="604951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Bravery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amidst opposition, determination regardless of the difficulties, doing hard stuff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             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~Jon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Acuff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555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353835" y="6143067"/>
            <a:ext cx="721470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rId3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endParaRPr sz="1266" dirty="0"/>
          </a:p>
        </p:txBody>
      </p:sp>
      <p:pic>
        <p:nvPicPr>
          <p:cNvPr id="183" name="Screen Shot 2015-11-12 at 12.44.22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56" y="0"/>
            <a:ext cx="12036487" cy="6857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18728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Fixed Versus Growth Mindsets</a:t>
            </a:r>
          </a:p>
        </p:txBody>
      </p:sp>
      <p:sp>
        <p:nvSpPr>
          <p:cNvPr id="187" name="Shape 18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12527" indent="-312527">
              <a:defRPr sz="5200"/>
            </a:pPr>
            <a:r>
              <a:rPr sz="3200" dirty="0"/>
              <a:t>Fixed=Your qualities are fixed in stone</a:t>
            </a:r>
          </a:p>
          <a:p>
            <a:pPr marL="312527" indent="-312527">
              <a:defRPr sz="5200"/>
            </a:pPr>
            <a:r>
              <a:rPr sz="3200" dirty="0"/>
              <a:t>Growth=Belief that your basic qualities are things you can cultivate through your efforts</a:t>
            </a:r>
          </a:p>
          <a:p>
            <a:pPr marL="0" indent="0" algn="r">
              <a:buNone/>
              <a:defRPr sz="2200"/>
            </a:pPr>
            <a:r>
              <a:rPr lang="en-US" dirty="0" smtClean="0"/>
              <a:t>~</a:t>
            </a:r>
            <a:r>
              <a:rPr dirty="0" err="1" smtClean="0"/>
              <a:t>Dweck</a:t>
            </a:r>
            <a:r>
              <a:rPr dirty="0"/>
              <a:t>, </a:t>
            </a:r>
            <a:r>
              <a:rPr dirty="0" smtClean="0"/>
              <a:t>2006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2724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365760"/>
            <a:ext cx="9692641" cy="1325562"/>
          </a:xfrm>
        </p:spPr>
        <p:txBody>
          <a:bodyPr/>
          <a:lstStyle/>
          <a:p>
            <a:r>
              <a:rPr lang="en-US" dirty="0"/>
              <a:t>In-class </a:t>
            </a:r>
            <a:r>
              <a:rPr lang="en-US" dirty="0" smtClean="0"/>
              <a:t>activity: </a:t>
            </a:r>
            <a:r>
              <a:rPr lang="en-US" dirty="0"/>
              <a:t>12 Item Grit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8322999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How </a:t>
            </a:r>
            <a:r>
              <a:rPr lang="en-US" sz="2800" dirty="0"/>
              <a:t>is your “grit”?   </a:t>
            </a:r>
          </a:p>
          <a:p>
            <a:r>
              <a:rPr lang="en-US" sz="2800" dirty="0" smtClean="0"/>
              <a:t>Type </a:t>
            </a:r>
            <a:r>
              <a:rPr lang="en-US" sz="2800" dirty="0"/>
              <a:t>the URL on your device and take the </a:t>
            </a:r>
            <a:r>
              <a:rPr lang="en-US" sz="2800" dirty="0" smtClean="0"/>
              <a:t>quiz:</a:t>
            </a:r>
          </a:p>
          <a:p>
            <a:pPr marL="274320" lvl="1" indent="0">
              <a:buNone/>
            </a:pPr>
            <a:r>
              <a:rPr lang="en-US" sz="2800" u="sng" dirty="0">
                <a:solidFill>
                  <a:schemeClr val="accent1"/>
                </a:solidFill>
                <a:hlinkClick r:id="rId3"/>
              </a:rPr>
              <a:t>https://goo.gl/fT9gB3</a:t>
            </a:r>
          </a:p>
          <a:p>
            <a:r>
              <a:rPr lang="en-US" sz="2400" dirty="0" smtClean="0"/>
              <a:t>(</a:t>
            </a:r>
            <a:r>
              <a:rPr lang="en-US" sz="2400" dirty="0"/>
              <a:t>Just put your year of school when it says “Junior or Senior?”)</a:t>
            </a:r>
          </a:p>
          <a:p>
            <a:endParaRPr lang="en-US" sz="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Was the quiz accurate?  Relevant?  </a:t>
            </a:r>
          </a:p>
          <a:p>
            <a:r>
              <a:rPr lang="en-US" sz="3200" dirty="0" smtClean="0"/>
              <a:t>What </a:t>
            </a:r>
            <a:r>
              <a:rPr lang="en-US" sz="3200" dirty="0"/>
              <a:t>are you going to do with these results?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sz="quarter" idx="13"/>
          </p:nvPr>
        </p:nvSpPr>
        <p:spPr>
          <a:xfrm>
            <a:off x="1485900" y="657094"/>
            <a:ext cx="8487749" cy="4760470"/>
          </a:xfrm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>
              <a:lnSpc>
                <a:spcPct val="120000"/>
              </a:lnSpc>
            </a:pPr>
            <a:r>
              <a:rPr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Perhaps the most valuable result of all education is </a:t>
            </a:r>
            <a:r>
              <a:rPr sz="32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ability to make yourself do the thing you have to do, when it ought to be done, whether you like it or not</a:t>
            </a:r>
            <a:r>
              <a:rPr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is the first lesson that ought to be learned and however early a man's training begins, it is probably the last lesson that he learns thoroughly</a:t>
            </a:r>
            <a:r>
              <a:rPr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4"/>
          </p:nvPr>
        </p:nvSpPr>
        <p:spPr>
          <a:xfrm>
            <a:off x="381000" y="5476875"/>
            <a:ext cx="9454104" cy="43704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Thomas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Henry Huxley</a:t>
            </a:r>
          </a:p>
        </p:txBody>
      </p:sp>
    </p:spTree>
    <p:extLst>
      <p:ext uri="{BB962C8B-B14F-4D97-AF65-F5344CB8AC3E}">
        <p14:creationId xmlns:p14="http://schemas.microsoft.com/office/powerpoint/2010/main" val="2522595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05" y="0"/>
            <a:ext cx="1020336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2270" y="365760"/>
            <a:ext cx="2645229" cy="1325562"/>
          </a:xfrm>
        </p:spPr>
        <p:txBody>
          <a:bodyPr/>
          <a:lstStyle/>
          <a:p>
            <a:r>
              <a:rPr lang="en-US" dirty="0"/>
              <a:t>Bottom-Line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28800"/>
            <a:ext cx="2429505" cy="5029200"/>
          </a:xfrm>
        </p:spPr>
        <p:txBody>
          <a:bodyPr>
            <a:normAutofit/>
          </a:bodyPr>
          <a:lstStyle/>
          <a:p>
            <a:r>
              <a:rPr lang="en-US" sz="2400" dirty="0"/>
              <a:t>One of life’s greatest lessons is learning to do difficult things, especially when we don’t want to </a:t>
            </a:r>
          </a:p>
          <a:p>
            <a:r>
              <a:rPr lang="en-US" sz="2400" dirty="0"/>
              <a:t>Continue to work on this throughout your </a:t>
            </a:r>
            <a:r>
              <a:rPr lang="en-US" sz="2400" dirty="0" smtClean="0"/>
              <a:t>life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5907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Think – what do you want now?  What do you want to have after college?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Think about what you’ll want in a </a:t>
            </a:r>
            <a:r>
              <a:rPr lang="en-US" sz="2400" b="1" dirty="0"/>
              <a:t>new place</a:t>
            </a:r>
          </a:p>
          <a:p>
            <a:pPr lvl="1"/>
            <a:r>
              <a:rPr lang="en-US" sz="2000" dirty="0"/>
              <a:t>Can you do any of those things in your current place?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for opportunities to increase your </a:t>
            </a:r>
            <a:r>
              <a:rPr lang="en-US" sz="2400" b="1" dirty="0"/>
              <a:t>grit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http://acuff.me/hustle_rule1_grit/</a:t>
            </a:r>
            <a:r>
              <a:rPr lang="en-US" dirty="0"/>
              <a:t> (John </a:t>
            </a:r>
            <a:r>
              <a:rPr lang="en-US" dirty="0" err="1"/>
              <a:t>Acuff</a:t>
            </a:r>
            <a:r>
              <a:rPr lang="en-US" dirty="0"/>
              <a:t>, “the Three Rules of Hustle”)</a:t>
            </a:r>
          </a:p>
          <a:p>
            <a:r>
              <a:rPr lang="en-US" dirty="0"/>
              <a:t>Videos on buying a house (Realtor.com)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https://www.youtube.com/watch?v=8TQC987BSiU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https://www.youtube.com/watch?v=kEbiQiwLx3I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https://www.youtube.com/watch?v=lZtc7c_eDds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7"/>
              </a:rPr>
              <a:t>https://www.youtube.com/watch?v=R6uVr6lHTqI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hlinkClick r:id="rId8"/>
              </a:rPr>
              <a:t>https://www.youtube.com/watch?v=Ouw_zxTXZnM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Discuss potential difficulties with life after college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Walk through the process of moving to a new place and starting out fresh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Discuss the role of </a:t>
            </a:r>
            <a:r>
              <a:rPr lang="en-US" sz="2800" i="1" dirty="0"/>
              <a:t>g</a:t>
            </a:r>
            <a:r>
              <a:rPr lang="en-US" sz="2800" i="1" dirty="0" smtClean="0"/>
              <a:t>rit</a:t>
            </a:r>
            <a:r>
              <a:rPr lang="en-US" sz="2800" dirty="0" smtClean="0"/>
              <a:t> </a:t>
            </a:r>
            <a:r>
              <a:rPr lang="en-US" sz="2800" dirty="0"/>
              <a:t>in starting something new</a:t>
            </a:r>
          </a:p>
        </p:txBody>
      </p:sp>
    </p:spTree>
    <p:extLst>
      <p:ext uri="{BB962C8B-B14F-4D97-AF65-F5344CB8AC3E}">
        <p14:creationId xmlns:p14="http://schemas.microsoft.com/office/powerpoint/2010/main" val="6164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after college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1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So, we’ve talked the past few weeks about: </a:t>
            </a:r>
          </a:p>
          <a:p>
            <a:pPr lvl="1"/>
            <a:r>
              <a:rPr lang="en-US" sz="2800" dirty="0"/>
              <a:t>The importance of ACME students in the economy, and your potential for great things</a:t>
            </a:r>
          </a:p>
          <a:p>
            <a:pPr lvl="1"/>
            <a:r>
              <a:rPr lang="en-US" sz="2800" dirty="0"/>
              <a:t>Getting a great job through networking, strong resumes, interviewing skills, etc. </a:t>
            </a:r>
          </a:p>
          <a:p>
            <a:r>
              <a:rPr lang="en-US" sz="2800" dirty="0" smtClean="0"/>
              <a:t>Let’s </a:t>
            </a:r>
            <a:r>
              <a:rPr lang="en-US" sz="2800" dirty="0"/>
              <a:t>assume that </a:t>
            </a:r>
            <a:r>
              <a:rPr lang="en-US" sz="2800" i="1" dirty="0"/>
              <a:t>you did it</a:t>
            </a:r>
            <a:r>
              <a:rPr lang="en-US" sz="2800" dirty="0"/>
              <a:t>!  You nailed the interview and got the job with an excellent company.  You will start immediately after graduation (which is in just a few weeks). </a:t>
            </a:r>
          </a:p>
        </p:txBody>
      </p:sp>
    </p:spTree>
    <p:extLst>
      <p:ext uri="{BB962C8B-B14F-4D97-AF65-F5344CB8AC3E}">
        <p14:creationId xmlns:p14="http://schemas.microsoft.com/office/powerpoint/2010/main" val="4618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XoIKwsycR5g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645874" y="2035629"/>
            <a:ext cx="2991944" cy="726141"/>
            <a:chOff x="8820045" y="3429000"/>
            <a:chExt cx="2595283" cy="726141"/>
          </a:xfrm>
          <a:solidFill>
            <a:schemeClr val="bg2">
              <a:lumMod val="75000"/>
              <a:alpha val="65000"/>
            </a:schemeClr>
          </a:solidFill>
        </p:grpSpPr>
        <p:sp>
          <p:nvSpPr>
            <p:cNvPr id="6" name="Rounded Rectangle 5"/>
            <p:cNvSpPr/>
            <p:nvPr/>
          </p:nvSpPr>
          <p:spPr>
            <a:xfrm>
              <a:off x="8820045" y="3429000"/>
              <a:ext cx="2595283" cy="726141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881440" y="3499682"/>
              <a:ext cx="2465931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…now what?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029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87" y="365760"/>
            <a:ext cx="2873827" cy="924197"/>
          </a:xfrm>
        </p:spPr>
        <p:txBody>
          <a:bodyPr/>
          <a:lstStyle/>
          <a:p>
            <a:r>
              <a:rPr lang="en-US" dirty="0"/>
              <a:t>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7" y="1289957"/>
            <a:ext cx="5453742" cy="43521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By now, you’re probably feeling at least somewhat comfortable with your current situation: </a:t>
            </a:r>
          </a:p>
          <a:p>
            <a:pPr lvl="1"/>
            <a:r>
              <a:rPr lang="en-US" sz="2800" dirty="0"/>
              <a:t>Context (city, state, culture, climate)</a:t>
            </a:r>
          </a:p>
          <a:p>
            <a:pPr lvl="1"/>
            <a:r>
              <a:rPr lang="en-US" sz="2800" dirty="0"/>
              <a:t>Friends (roommates, study group, *Dungeons and Dragons club, etc.)</a:t>
            </a:r>
          </a:p>
          <a:p>
            <a:pPr lvl="1"/>
            <a:r>
              <a:rPr lang="en-US" sz="2800" dirty="0" smtClean="0"/>
              <a:t>Class, work, etc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smtClean="0"/>
              <a:t>routine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862572" y="6227074"/>
            <a:ext cx="3619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*not required for ACME 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087" y="5642139"/>
            <a:ext cx="10238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can be quite difficult to change all of those things, especially all at once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9" y="1873486"/>
            <a:ext cx="5382124" cy="31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1322"/>
            <a:ext cx="10125302" cy="4857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Once you graduate, there is a list of things to figure out:</a:t>
            </a:r>
          </a:p>
          <a:p>
            <a:r>
              <a:rPr lang="en-US" sz="2800" dirty="0"/>
              <a:t>Find a new place to live</a:t>
            </a:r>
          </a:p>
          <a:p>
            <a:pPr lvl="1"/>
            <a:r>
              <a:rPr lang="en-US" sz="2800" dirty="0"/>
              <a:t>Apartment?  House?  </a:t>
            </a:r>
          </a:p>
          <a:p>
            <a:pPr lvl="1"/>
            <a:r>
              <a:rPr lang="en-US" sz="2800" dirty="0"/>
              <a:t>Single with roommates</a:t>
            </a:r>
            <a:r>
              <a:rPr lang="en-US" sz="2800" dirty="0" smtClean="0"/>
              <a:t>? </a:t>
            </a:r>
            <a:r>
              <a:rPr lang="en-US" sz="2800" dirty="0"/>
              <a:t>No roommates? </a:t>
            </a:r>
            <a:r>
              <a:rPr lang="en-US" sz="2800" dirty="0" smtClean="0"/>
              <a:t>Married</a:t>
            </a:r>
            <a:r>
              <a:rPr lang="en-US" sz="2800" dirty="0"/>
              <a:t>? </a:t>
            </a:r>
            <a:r>
              <a:rPr lang="en-US" sz="2800" dirty="0" smtClean="0"/>
              <a:t>Kids</a:t>
            </a:r>
            <a:r>
              <a:rPr lang="en-US" sz="2800" dirty="0"/>
              <a:t>? </a:t>
            </a:r>
          </a:p>
          <a:p>
            <a:r>
              <a:rPr lang="en-US" sz="2800" dirty="0"/>
              <a:t>Get to know the city</a:t>
            </a:r>
          </a:p>
          <a:p>
            <a:pPr lvl="1"/>
            <a:r>
              <a:rPr lang="en-US" sz="2800" dirty="0"/>
              <a:t>What’s are people like?  Is it expensive to live there? </a:t>
            </a:r>
          </a:p>
          <a:p>
            <a:r>
              <a:rPr lang="en-US" sz="2800" dirty="0"/>
              <a:t>Learn the job </a:t>
            </a:r>
          </a:p>
          <a:p>
            <a:pPr lvl="1"/>
            <a:r>
              <a:rPr lang="en-US" sz="2800" dirty="0"/>
              <a:t>New coworkers, policies, bosses, responsibilities</a:t>
            </a:r>
          </a:p>
          <a:p>
            <a:r>
              <a:rPr lang="en-US" sz="2800" dirty="0"/>
              <a:t>Etc.  </a:t>
            </a:r>
          </a:p>
        </p:txBody>
      </p:sp>
    </p:spTree>
    <p:extLst>
      <p:ext uri="{BB962C8B-B14F-4D97-AF65-F5344CB8AC3E}">
        <p14:creationId xmlns:p14="http://schemas.microsoft.com/office/powerpoint/2010/main" val="1866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</TotalTime>
  <Words>1783</Words>
  <Application>Microsoft Office PowerPoint</Application>
  <PresentationFormat>Widescreen</PresentationFormat>
  <Paragraphs>245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Century Schoolbook</vt:lpstr>
      <vt:lpstr>DIN Alternate</vt:lpstr>
      <vt:lpstr>DIN Condensed</vt:lpstr>
      <vt:lpstr>Tw Cen MT</vt:lpstr>
      <vt:lpstr>Wingdings 2</vt:lpstr>
      <vt:lpstr>View</vt:lpstr>
      <vt:lpstr> Building a New Life</vt:lpstr>
      <vt:lpstr>Pre-work</vt:lpstr>
      <vt:lpstr>Review</vt:lpstr>
      <vt:lpstr>Today </vt:lpstr>
      <vt:lpstr>Life after college</vt:lpstr>
      <vt:lpstr>Hypothetical</vt:lpstr>
      <vt:lpstr>PowerPoint Presentation</vt:lpstr>
      <vt:lpstr>Change</vt:lpstr>
      <vt:lpstr>The list </vt:lpstr>
      <vt:lpstr>Building a new life</vt:lpstr>
      <vt:lpstr>Discuss</vt:lpstr>
      <vt:lpstr>Discuss</vt:lpstr>
      <vt:lpstr>Activity </vt:lpstr>
      <vt:lpstr>Share</vt:lpstr>
      <vt:lpstr>PowerPoint Presentation</vt:lpstr>
      <vt:lpstr>Activity </vt:lpstr>
      <vt:lpstr>Take-away</vt:lpstr>
      <vt:lpstr>Starting out fresh</vt:lpstr>
      <vt:lpstr>Finding a Place</vt:lpstr>
      <vt:lpstr>Tips</vt:lpstr>
      <vt:lpstr>Group Activity</vt:lpstr>
      <vt:lpstr>Tips</vt:lpstr>
      <vt:lpstr>Buying a Home 1.  Establish Credit Worthiness</vt:lpstr>
      <vt:lpstr>Buying a Home 2.  Become Familiar with the Process</vt:lpstr>
      <vt:lpstr>Buying a Home 3.  Become Market Savvy</vt:lpstr>
      <vt:lpstr>Goal Setting</vt:lpstr>
      <vt:lpstr>“Roughing it” and Grit</vt:lpstr>
      <vt:lpstr>Be Persistent</vt:lpstr>
      <vt:lpstr>PowerPoint Presentation</vt:lpstr>
      <vt:lpstr>Grit</vt:lpstr>
      <vt:lpstr>Grit</vt:lpstr>
      <vt:lpstr>PowerPoint Presentation</vt:lpstr>
      <vt:lpstr>Fixed Versus Growth Mindsets</vt:lpstr>
      <vt:lpstr>In-class activity: 12 Item Grit Scale</vt:lpstr>
      <vt:lpstr>Reflect </vt:lpstr>
      <vt:lpstr>PowerPoint Presentation</vt:lpstr>
      <vt:lpstr>Bottom-Line</vt:lpstr>
      <vt:lpstr>HW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New Life</dc:title>
  <dc:creator>Jacob Brown</dc:creator>
  <cp:lastModifiedBy>Stacie Mason</cp:lastModifiedBy>
  <cp:revision>129</cp:revision>
  <dcterms:created xsi:type="dcterms:W3CDTF">2016-06-04T18:31:07Z</dcterms:created>
  <dcterms:modified xsi:type="dcterms:W3CDTF">2016-08-18T18:42:19Z</dcterms:modified>
</cp:coreProperties>
</file>